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70" r:id="rId10"/>
    <p:sldId id="265" r:id="rId11"/>
    <p:sldId id="267" r:id="rId12"/>
    <p:sldId id="269" r:id="rId13"/>
    <p:sldId id="271" r:id="rId14"/>
    <p:sldId id="272" r:id="rId15"/>
    <p:sldId id="274" r:id="rId16"/>
    <p:sldId id="275" r:id="rId17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FF0000"/>
    <a:srgbClr val="00FFFF"/>
    <a:srgbClr val="CC0099"/>
    <a:srgbClr val="FF0066"/>
    <a:srgbClr val="009900"/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0" autoAdjust="0"/>
    <p:restoredTop sz="94660"/>
  </p:normalViewPr>
  <p:slideViewPr>
    <p:cSldViewPr>
      <p:cViewPr varScale="1">
        <p:scale>
          <a:sx n="126" d="100"/>
          <a:sy n="126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82F0DFE-CC54-4F08-AC8A-6B8DEA99877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8201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3232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838" y="5686425"/>
            <a:ext cx="205105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271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874713" y="1066800"/>
            <a:ext cx="7858125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SE" smtClean="0"/>
              <a:t>Klicka här för att ändra format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4713" y="1844675"/>
            <a:ext cx="7859712" cy="345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SE" smtClean="0"/>
              <a:t>Klicka här för att ändra format på bakgrundstexten</a:t>
            </a:r>
          </a:p>
          <a:p>
            <a:pPr lvl="1"/>
            <a:r>
              <a:rPr lang="en-US" altLang="sv-SE" smtClean="0"/>
              <a:t>Nivå två</a:t>
            </a:r>
          </a:p>
          <a:p>
            <a:pPr lvl="2"/>
            <a:r>
              <a:rPr lang="en-US" altLang="sv-SE" smtClean="0"/>
              <a:t>Nivå tre</a:t>
            </a:r>
          </a:p>
          <a:p>
            <a:pPr lvl="3"/>
            <a:r>
              <a:rPr lang="en-US" altLang="sv-SE" smtClean="0"/>
              <a:t>Nivå fyra</a:t>
            </a:r>
          </a:p>
          <a:p>
            <a:pPr lvl="4"/>
            <a:r>
              <a:rPr lang="en-US" altLang="sv-SE" smtClean="0"/>
              <a:t>Nivå fem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1006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1006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1006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1006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1006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1006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1006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1006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1006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60000"/>
        </a:spcBef>
        <a:spcAft>
          <a:spcPct val="60000"/>
        </a:spcAft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823913" indent="-28575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2319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3pPr>
      <a:lvl4pPr marL="1639888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ruta 3"/>
          <p:cNvSpPr txBox="1">
            <a:spLocks noChangeArrowheads="1"/>
          </p:cNvSpPr>
          <p:nvPr/>
        </p:nvSpPr>
        <p:spPr bwMode="auto">
          <a:xfrm>
            <a:off x="1258888" y="1268413"/>
            <a:ext cx="734218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sv-SE" sz="4400"/>
              <a:t>Transportprojekt hemvården Uppsala</a:t>
            </a:r>
          </a:p>
        </p:txBody>
      </p:sp>
      <p:sp>
        <p:nvSpPr>
          <p:cNvPr id="4099" name="textruta 4"/>
          <p:cNvSpPr txBox="1">
            <a:spLocks noChangeArrowheads="1"/>
          </p:cNvSpPr>
          <p:nvPr/>
        </p:nvSpPr>
        <p:spPr bwMode="auto">
          <a:xfrm>
            <a:off x="1547813" y="4292600"/>
            <a:ext cx="39957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sv-SE" b="1"/>
              <a:t>En del av Vård &amp; Bildnings transporteffektiviserings arbete</a:t>
            </a:r>
          </a:p>
        </p:txBody>
      </p:sp>
      <p:sp>
        <p:nvSpPr>
          <p:cNvPr id="4100" name="textruta 8"/>
          <p:cNvSpPr txBox="1">
            <a:spLocks noChangeArrowheads="1"/>
          </p:cNvSpPr>
          <p:nvPr/>
        </p:nvSpPr>
        <p:spPr bwMode="auto">
          <a:xfrm>
            <a:off x="1547813" y="5229225"/>
            <a:ext cx="33813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sv-SE" sz="900"/>
              <a:t>Eva-Lena Jirhede 2014-04-06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SE" smtClean="0"/>
              <a:t>Varför ruttoptimering? 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827088" y="5672138"/>
            <a:ext cx="3040062" cy="23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60000"/>
              </a:spcBef>
              <a:spcAft>
                <a:spcPct val="60000"/>
              </a:spcAf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sv-SE" altLang="sv-SE" sz="900">
                <a:solidFill>
                  <a:srgbClr val="777777"/>
                </a:solidFill>
              </a:rPr>
              <a:t>Eva-Lena Jirhede</a:t>
            </a:r>
            <a:endParaRPr lang="en-US" altLang="sv-SE" sz="900">
              <a:solidFill>
                <a:srgbClr val="777777"/>
              </a:solidFill>
            </a:endParaRPr>
          </a:p>
        </p:txBody>
      </p:sp>
      <p:sp>
        <p:nvSpPr>
          <p:cNvPr id="12293" name="Platshållare för datum 3"/>
          <p:cNvSpPr txBox="1">
            <a:spLocks/>
          </p:cNvSpPr>
          <p:nvPr/>
        </p:nvSpPr>
        <p:spPr bwMode="auto">
          <a:xfrm>
            <a:off x="4427538" y="5683250"/>
            <a:ext cx="2133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60000"/>
              </a:spcBef>
              <a:spcAft>
                <a:spcPct val="60000"/>
              </a:spcAf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sv-SE" altLang="sv-SE" sz="900">
                <a:solidFill>
                  <a:srgbClr val="777777"/>
                </a:solidFill>
              </a:rPr>
              <a:t>2014-04-06</a:t>
            </a:r>
          </a:p>
        </p:txBody>
      </p: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836" y="1716020"/>
            <a:ext cx="7013600" cy="3931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SE" dirty="0" smtClean="0"/>
              <a:t>Geografisk placering och områdesindelning</a:t>
            </a:r>
            <a:br>
              <a:rPr lang="sv-SE" altLang="sv-SE" dirty="0" smtClean="0"/>
            </a:br>
            <a:r>
              <a:rPr lang="sv-SE" altLang="sv-SE" sz="1800" dirty="0" smtClean="0">
                <a:solidFill>
                  <a:schemeClr val="tx1"/>
                </a:solidFill>
              </a:rPr>
              <a:t>Exempel på analys gjord av konsult - </a:t>
            </a:r>
            <a:r>
              <a:rPr lang="sv-SE" altLang="sv-SE" sz="1800" dirty="0" err="1" smtClean="0">
                <a:solidFill>
                  <a:schemeClr val="tx1"/>
                </a:solidFill>
              </a:rPr>
              <a:t>GiS</a:t>
            </a:r>
            <a:r>
              <a:rPr lang="sv-SE" altLang="sv-SE" sz="1800" dirty="0" smtClean="0">
                <a:solidFill>
                  <a:schemeClr val="tx1"/>
                </a:solidFill>
              </a:rPr>
              <a:t>-Geografiska informationssystem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060575"/>
            <a:ext cx="6408738" cy="309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827088" y="5672138"/>
            <a:ext cx="3040062" cy="23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60000"/>
              </a:spcBef>
              <a:spcAft>
                <a:spcPct val="60000"/>
              </a:spcAf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sv-SE" altLang="sv-SE" sz="900">
                <a:solidFill>
                  <a:srgbClr val="777777"/>
                </a:solidFill>
              </a:rPr>
              <a:t>Eva-Lena Jirhede</a:t>
            </a:r>
            <a:endParaRPr lang="en-US" altLang="sv-SE" sz="900">
              <a:solidFill>
                <a:srgbClr val="777777"/>
              </a:solidFill>
            </a:endParaRPr>
          </a:p>
        </p:txBody>
      </p:sp>
      <p:sp>
        <p:nvSpPr>
          <p:cNvPr id="14341" name="Platshållare för datum 3"/>
          <p:cNvSpPr txBox="1">
            <a:spLocks/>
          </p:cNvSpPr>
          <p:nvPr/>
        </p:nvSpPr>
        <p:spPr bwMode="auto">
          <a:xfrm>
            <a:off x="4427538" y="5683250"/>
            <a:ext cx="2133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60000"/>
              </a:spcBef>
              <a:spcAft>
                <a:spcPct val="60000"/>
              </a:spcAf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sv-SE" altLang="sv-SE" sz="900">
                <a:solidFill>
                  <a:srgbClr val="777777"/>
                </a:solidFill>
              </a:rPr>
              <a:t>2014-04-06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22325" y="1055688"/>
            <a:ext cx="7858125" cy="777875"/>
          </a:xfrm>
        </p:spPr>
        <p:txBody>
          <a:bodyPr/>
          <a:lstStyle/>
          <a:p>
            <a:pPr eaLnBrk="1" hangingPunct="1"/>
            <a:r>
              <a:rPr lang="sv-SE" altLang="sv-SE" smtClean="0"/>
              <a:t>Geografisk placering</a:t>
            </a:r>
            <a:br>
              <a:rPr lang="sv-SE" altLang="sv-SE" smtClean="0"/>
            </a:br>
            <a:r>
              <a:rPr lang="sv-SE" altLang="sv-SE" sz="1800" smtClean="0">
                <a:solidFill>
                  <a:schemeClr val="tx1"/>
                </a:solidFill>
              </a:rPr>
              <a:t>Exempel på analys gjord av konsult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844675"/>
            <a:ext cx="6408737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827088" y="5672138"/>
            <a:ext cx="3040062" cy="23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60000"/>
              </a:spcBef>
              <a:spcAft>
                <a:spcPct val="60000"/>
              </a:spcAf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sv-SE" altLang="sv-SE" sz="900">
                <a:solidFill>
                  <a:srgbClr val="777777"/>
                </a:solidFill>
              </a:rPr>
              <a:t>Eva-Lena Jirhede</a:t>
            </a:r>
            <a:endParaRPr lang="en-US" altLang="sv-SE" sz="900">
              <a:solidFill>
                <a:srgbClr val="777777"/>
              </a:solidFill>
            </a:endParaRPr>
          </a:p>
        </p:txBody>
      </p:sp>
      <p:sp>
        <p:nvSpPr>
          <p:cNvPr id="16389" name="Platshållare för datum 3"/>
          <p:cNvSpPr txBox="1">
            <a:spLocks/>
          </p:cNvSpPr>
          <p:nvPr/>
        </p:nvSpPr>
        <p:spPr bwMode="auto">
          <a:xfrm>
            <a:off x="4427538" y="5683250"/>
            <a:ext cx="2133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60000"/>
              </a:spcBef>
              <a:spcAft>
                <a:spcPct val="60000"/>
              </a:spcAf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sv-SE" altLang="sv-SE" sz="900">
                <a:solidFill>
                  <a:srgbClr val="777777"/>
                </a:solidFill>
              </a:rPr>
              <a:t>2014-04-06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SE" smtClean="0"/>
              <a:t>Ex. på åtgärdsförslag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Utföra ett pilotprojekt med nytt planeringsverktyg parallellt med rådande planeringsverktyg.</a:t>
            </a:r>
          </a:p>
          <a:p>
            <a:pPr>
              <a:defRPr/>
            </a:pPr>
            <a:r>
              <a:rPr lang="sv-SE" dirty="0" smtClean="0"/>
              <a:t>Fordonssamordnare </a:t>
            </a:r>
          </a:p>
          <a:p>
            <a:pPr>
              <a:defRPr/>
            </a:pPr>
            <a:r>
              <a:rPr lang="sv-SE" dirty="0" smtClean="0"/>
              <a:t>Alternativa färdmedel – tex </a:t>
            </a:r>
            <a:r>
              <a:rPr lang="sv-SE" dirty="0" err="1" smtClean="0"/>
              <a:t>elcykel</a:t>
            </a:r>
            <a:endParaRPr lang="sv-SE" dirty="0" smtClean="0"/>
          </a:p>
          <a:p>
            <a:pPr>
              <a:defRPr/>
            </a:pPr>
            <a:r>
              <a:rPr lang="sv-SE" dirty="0" smtClean="0"/>
              <a:t>Personalresurspool för maximal effektivitet</a:t>
            </a:r>
          </a:p>
          <a:p>
            <a:pPr marL="0" indent="0">
              <a:defRPr/>
            </a:pPr>
            <a:endParaRPr lang="sv-SE" dirty="0" smtClean="0"/>
          </a:p>
          <a:p>
            <a:pPr>
              <a:defRPr/>
            </a:pPr>
            <a:endParaRPr lang="sv-SE" dirty="0" smtClean="0"/>
          </a:p>
          <a:p>
            <a:pPr marL="0" indent="0" eaLnBrk="1" hangingPunct="1">
              <a:defRPr/>
            </a:pPr>
            <a:endParaRPr lang="sv-SE" altLang="sv-SE" dirty="0" smtClean="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27088" y="5672138"/>
            <a:ext cx="3040062" cy="23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60000"/>
              </a:spcBef>
              <a:spcAft>
                <a:spcPct val="60000"/>
              </a:spcAf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sv-SE" altLang="sv-SE" sz="900">
                <a:solidFill>
                  <a:srgbClr val="777777"/>
                </a:solidFill>
              </a:rPr>
              <a:t>Eva-Lena Jirhede</a:t>
            </a:r>
            <a:endParaRPr lang="en-US" altLang="sv-SE" sz="900">
              <a:solidFill>
                <a:srgbClr val="777777"/>
              </a:solidFill>
            </a:endParaRPr>
          </a:p>
        </p:txBody>
      </p:sp>
      <p:sp>
        <p:nvSpPr>
          <p:cNvPr id="18437" name="Platshållare för datum 3"/>
          <p:cNvSpPr txBox="1">
            <a:spLocks/>
          </p:cNvSpPr>
          <p:nvPr/>
        </p:nvSpPr>
        <p:spPr bwMode="auto">
          <a:xfrm>
            <a:off x="4427538" y="5683250"/>
            <a:ext cx="2133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60000"/>
              </a:spcBef>
              <a:spcAft>
                <a:spcPct val="60000"/>
              </a:spcAf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sv-SE" altLang="sv-SE" sz="900">
                <a:solidFill>
                  <a:srgbClr val="777777"/>
                </a:solidFill>
              </a:rPr>
              <a:t>2014-04-06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SE" smtClean="0"/>
              <a:t>Ex. på påbörjade åtgärder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sv-SE" sz="1200" dirty="0" smtClean="0"/>
              <a:t>Storvreta hemvård har inhandlat hemvårdens första </a:t>
            </a:r>
            <a:r>
              <a:rPr lang="sv-SE" sz="1200" dirty="0" err="1" smtClean="0"/>
              <a:t>elcykel</a:t>
            </a:r>
            <a:r>
              <a:rPr lang="sv-SE" sz="1200" dirty="0" smtClean="0"/>
              <a:t> och tar nu bort en tjänstebil.</a:t>
            </a:r>
          </a:p>
          <a:p>
            <a:pPr>
              <a:defRPr/>
            </a:pPr>
            <a:r>
              <a:rPr lang="sv-SE" sz="1200" dirty="0" smtClean="0"/>
              <a:t>Både Storvreta hemvård och Nattpatrullen har sedan en tid tillbaka anställt personal som fungerar enbart som ”fordonssamordnare” för just de verksamheterna. Målet är att till hösten utvärdera vinsterna i både miljö och pengasynpunkt.</a:t>
            </a:r>
          </a:p>
          <a:p>
            <a:pPr>
              <a:defRPr/>
            </a:pPr>
            <a:r>
              <a:rPr lang="sv-SE" sz="1200" dirty="0" smtClean="0"/>
              <a:t>En egen rapport ”Fordonssamordning-Problem, förbättringar, förslag och reflektioner” har presenterats för hemvårdens affärsområdeschef med mycket positiv respons. </a:t>
            </a:r>
          </a:p>
          <a:p>
            <a:pPr>
              <a:defRPr/>
            </a:pPr>
            <a:r>
              <a:rPr lang="sv-SE" sz="1200" dirty="0" smtClean="0"/>
              <a:t>Nattpatrullen har sedan hösten 2013 bytt 4 stycken av bilarna till hybridbilar och medarbetarna har blivit mer delaktiga i påverkan av den rörliga kostnaden. </a:t>
            </a:r>
          </a:p>
          <a:p>
            <a:pPr marL="0" indent="0" eaLnBrk="1" hangingPunct="1">
              <a:defRPr/>
            </a:pPr>
            <a:endParaRPr lang="sv-SE" altLang="sv-SE" sz="1200" dirty="0" smtClean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27088" y="5672138"/>
            <a:ext cx="3040062" cy="23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60000"/>
              </a:spcBef>
              <a:spcAft>
                <a:spcPct val="60000"/>
              </a:spcAf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sv-SE" altLang="sv-SE" sz="900">
                <a:solidFill>
                  <a:srgbClr val="777777"/>
                </a:solidFill>
              </a:rPr>
              <a:t>Eva-Lena Jirhede</a:t>
            </a:r>
            <a:endParaRPr lang="en-US" altLang="sv-SE" sz="900">
              <a:solidFill>
                <a:srgbClr val="777777"/>
              </a:solidFill>
            </a:endParaRPr>
          </a:p>
        </p:txBody>
      </p:sp>
      <p:sp>
        <p:nvSpPr>
          <p:cNvPr id="19461" name="Platshållare för datum 3"/>
          <p:cNvSpPr txBox="1">
            <a:spLocks/>
          </p:cNvSpPr>
          <p:nvPr/>
        </p:nvSpPr>
        <p:spPr bwMode="auto">
          <a:xfrm>
            <a:off x="4427538" y="5683250"/>
            <a:ext cx="2133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60000"/>
              </a:spcBef>
              <a:spcAft>
                <a:spcPct val="60000"/>
              </a:spcAf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sv-SE" altLang="sv-SE" sz="900">
                <a:solidFill>
                  <a:srgbClr val="777777"/>
                </a:solidFill>
              </a:rPr>
              <a:t>2014-04-06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Hemvården</a:t>
            </a:r>
            <a:endParaRPr lang="sv-SE" altLang="sv-SE" dirty="0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827088" y="5672138"/>
            <a:ext cx="3040062" cy="23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60000"/>
              </a:spcBef>
              <a:spcAft>
                <a:spcPct val="60000"/>
              </a:spcAf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sv-SE" altLang="sv-SE" sz="900">
                <a:solidFill>
                  <a:srgbClr val="777777"/>
                </a:solidFill>
              </a:rPr>
              <a:t>Eva-Lena Jirhede</a:t>
            </a:r>
            <a:endParaRPr lang="en-US" altLang="sv-SE" sz="900">
              <a:solidFill>
                <a:srgbClr val="777777"/>
              </a:solidFill>
            </a:endParaRPr>
          </a:p>
        </p:txBody>
      </p:sp>
      <p:sp>
        <p:nvSpPr>
          <p:cNvPr id="21509" name="Platshållare för datum 3"/>
          <p:cNvSpPr>
            <a:spLocks noGrp="1"/>
          </p:cNvSpPr>
          <p:nvPr>
            <p:ph type="dt" sz="quarter" idx="4294967295"/>
          </p:nvPr>
        </p:nvSpPr>
        <p:spPr bwMode="auto">
          <a:xfrm>
            <a:off x="4473575" y="5665788"/>
            <a:ext cx="2133600" cy="28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60000"/>
              </a:spcBef>
              <a:spcAft>
                <a:spcPct val="60000"/>
              </a:spcAf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sv-SE" altLang="sv-SE" sz="900">
                <a:solidFill>
                  <a:srgbClr val="777777"/>
                </a:solidFill>
              </a:rPr>
              <a:t>2014-04-06</a:t>
            </a:r>
          </a:p>
        </p:txBody>
      </p:sp>
      <p:graphicFrame>
        <p:nvGraphicFramePr>
          <p:cNvPr id="2" name="Tabell 1"/>
          <p:cNvGraphicFramePr>
            <a:graphicFrameLocks noGrp="1"/>
          </p:cNvGraphicFramePr>
          <p:nvPr/>
        </p:nvGraphicFramePr>
        <p:xfrm>
          <a:off x="1350169" y="2075783"/>
          <a:ext cx="6908800" cy="29102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4100"/>
                <a:gridCol w="1079500"/>
                <a:gridCol w="1079500"/>
                <a:gridCol w="2425700"/>
              </a:tblGrid>
              <a:tr h="210820">
                <a:tc>
                  <a:txBody>
                    <a:bodyPr/>
                    <a:lstStyle/>
                    <a:p>
                      <a:pPr algn="ctr">
                        <a:lnSpc>
                          <a:spcPts val="1660"/>
                        </a:lnSpc>
                        <a:spcAft>
                          <a:spcPts val="0"/>
                        </a:spcAft>
                      </a:pPr>
                      <a:r>
                        <a:rPr lang="sv-SE" sz="1000" kern="1200">
                          <a:effectLst/>
                        </a:rPr>
                        <a:t> </a:t>
                      </a:r>
                      <a:endParaRPr lang="sv-S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60"/>
                        </a:lnSpc>
                        <a:spcAft>
                          <a:spcPts val="0"/>
                        </a:spcAft>
                      </a:pPr>
                      <a:r>
                        <a:rPr lang="sv-SE" sz="1000" kern="1200">
                          <a:effectLst/>
                        </a:rPr>
                        <a:t>2011</a:t>
                      </a:r>
                      <a:endParaRPr lang="sv-S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60"/>
                        </a:lnSpc>
                        <a:spcAft>
                          <a:spcPts val="0"/>
                        </a:spcAft>
                      </a:pPr>
                      <a:r>
                        <a:rPr lang="sv-SE" sz="1000" kern="1200">
                          <a:effectLst/>
                        </a:rPr>
                        <a:t>2013</a:t>
                      </a:r>
                      <a:endParaRPr lang="sv-S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60"/>
                        </a:lnSpc>
                        <a:spcAft>
                          <a:spcPts val="0"/>
                        </a:spcAft>
                      </a:pPr>
                      <a:r>
                        <a:rPr lang="sv-SE" sz="1000" kern="1200">
                          <a:effectLst/>
                        </a:rPr>
                        <a:t>Resultat (differens 2011-2013)</a:t>
                      </a:r>
                      <a:endParaRPr lang="sv-S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</a:tr>
              <a:tr h="385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kern="1200">
                          <a:effectLst/>
                        </a:rPr>
                        <a:t>Energi, MWh </a:t>
                      </a:r>
                      <a:endParaRPr lang="sv-S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kern="1200">
                          <a:effectLst/>
                        </a:rPr>
                        <a:t>1158 MWh</a:t>
                      </a:r>
                      <a:endParaRPr lang="sv-S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kern="1200">
                          <a:effectLst/>
                        </a:rPr>
                        <a:t>1044 MWh</a:t>
                      </a:r>
                      <a:endParaRPr lang="sv-S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kern="1200">
                          <a:effectLst/>
                        </a:rPr>
                        <a:t>Ca -10% </a:t>
                      </a:r>
                      <a:endParaRPr lang="sv-SE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kern="1200">
                          <a:effectLst/>
                        </a:rPr>
                        <a:t>Tjänstebilar samt privat bil i tjänst. </a:t>
                      </a:r>
                      <a:endParaRPr lang="sv-S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</a:tr>
              <a:tr h="385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kern="1200">
                          <a:effectLst/>
                        </a:rPr>
                        <a:t>CO₂e, ton</a:t>
                      </a:r>
                      <a:endParaRPr lang="sv-S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kern="1200">
                          <a:effectLst/>
                        </a:rPr>
                        <a:t>283 ton</a:t>
                      </a:r>
                      <a:endParaRPr lang="sv-S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47"/>
                        <a:tabLst>
                          <a:tab pos="457200" algn="l"/>
                        </a:tabLst>
                      </a:pPr>
                      <a:r>
                        <a:rPr lang="sv-SE" sz="1100" kern="1200">
                          <a:effectLst/>
                        </a:rPr>
                        <a:t>ton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kern="1200">
                          <a:effectLst/>
                        </a:rPr>
                        <a:t>-36 ton ca – 13% </a:t>
                      </a:r>
                      <a:endParaRPr lang="sv-SE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kern="1200">
                          <a:effectLst/>
                        </a:rPr>
                        <a:t>Tjänstebilar samt privat bil i tjänst.</a:t>
                      </a:r>
                      <a:endParaRPr lang="sv-S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</a:tr>
              <a:tr h="385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kern="1200">
                          <a:effectLst/>
                        </a:rPr>
                        <a:t>Antal miljöbilar </a:t>
                      </a:r>
                      <a:endParaRPr lang="sv-S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kern="1200">
                          <a:effectLst/>
                        </a:rPr>
                        <a:t>40 st PB 2007.</a:t>
                      </a:r>
                      <a:endParaRPr lang="sv-S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kern="1200">
                          <a:effectLst/>
                        </a:rPr>
                        <a:t>  6 st PB 2013 </a:t>
                      </a:r>
                      <a:endParaRPr lang="sv-SE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kern="1200">
                          <a:effectLst/>
                        </a:rPr>
                        <a:t>47  st PB 2007</a:t>
                      </a:r>
                      <a:endParaRPr lang="sv-S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kern="1200">
                          <a:effectLst/>
                        </a:rPr>
                        <a:t>+ 13 st miljöbilar. </a:t>
                      </a:r>
                      <a:endParaRPr lang="sv-S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sv-SE" sz="1100" kern="1200">
                          <a:effectLst/>
                        </a:rPr>
                        <a:t>Andel förnyelsebart bränsle %</a:t>
                      </a:r>
                      <a:endParaRPr lang="sv-S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sv-SE" sz="1100" kern="1200">
                          <a:effectLst/>
                        </a:rPr>
                        <a:t>7 %</a:t>
                      </a:r>
                      <a:endParaRPr lang="sv-S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sv-SE" sz="1100" kern="1200">
                          <a:effectLst/>
                        </a:rPr>
                        <a:t>10 %</a:t>
                      </a:r>
                      <a:endParaRPr lang="sv-S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sv-SE" sz="1100" kern="1200">
                          <a:effectLst/>
                        </a:rPr>
                        <a:t>+ 3 %-enheter</a:t>
                      </a:r>
                      <a:endParaRPr lang="sv-S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</a:tr>
              <a:tr h="385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kern="1200">
                          <a:effectLst/>
                        </a:rPr>
                        <a:t>Körda mil i tjänstebil </a:t>
                      </a:r>
                      <a:endParaRPr lang="sv-S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 kern="1200">
                          <a:effectLst/>
                        </a:rPr>
                        <a:t>171 379</a:t>
                      </a:r>
                      <a:endParaRPr lang="sv-S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kern="1200">
                          <a:effectLst/>
                        </a:rPr>
                        <a:t>211 204</a:t>
                      </a:r>
                      <a:endParaRPr lang="sv-S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kern="1200">
                          <a:effectLst/>
                        </a:rPr>
                        <a:t>+23%. Sträckan ökar trots minskade utsläpp. Beror på effektivare bilar.</a:t>
                      </a:r>
                      <a:endParaRPr lang="sv-S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</a:tr>
              <a:tr h="5784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kern="1200">
                          <a:effectLst/>
                        </a:rPr>
                        <a:t>Andel av hemtjänstens bilar som kör inom intervallet 1500-3000 mil %</a:t>
                      </a:r>
                      <a:endParaRPr lang="sv-S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kern="1200">
                          <a:effectLst/>
                        </a:rPr>
                        <a:t>38%</a:t>
                      </a:r>
                      <a:endParaRPr lang="sv-S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kern="1200">
                          <a:effectLst/>
                        </a:rPr>
                        <a:t>31%</a:t>
                      </a:r>
                      <a:endParaRPr lang="sv-S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kern="1200">
                          <a:effectLst/>
                        </a:rPr>
                        <a:t> </a:t>
                      </a:r>
                      <a:endParaRPr lang="sv-S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sv-SE" sz="1100" kern="1200">
                          <a:effectLst/>
                        </a:rPr>
                        <a:t>Insatstid % ¹</a:t>
                      </a:r>
                      <a:endParaRPr lang="sv-S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sv-SE" sz="1100" kern="1200">
                          <a:effectLst/>
                        </a:rPr>
                        <a:t> </a:t>
                      </a:r>
                      <a:endParaRPr lang="sv-S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sv-SE" sz="1100" kern="1200">
                          <a:effectLst/>
                        </a:rPr>
                        <a:t> </a:t>
                      </a:r>
                      <a:endParaRPr lang="sv-S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sv-SE" sz="1100" kern="1200">
                          <a:effectLst/>
                        </a:rPr>
                        <a:t> </a:t>
                      </a:r>
                      <a:endParaRPr lang="sv-S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sv-SE" sz="1100" kern="1200">
                          <a:effectLst/>
                        </a:rPr>
                        <a:t>Transporttid % ²</a:t>
                      </a:r>
                      <a:endParaRPr lang="sv-S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sv-SE" sz="1100" kern="1200">
                          <a:effectLst/>
                        </a:rPr>
                        <a:t> </a:t>
                      </a:r>
                      <a:endParaRPr lang="sv-S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sv-SE" sz="1100" kern="1200">
                          <a:effectLst/>
                        </a:rPr>
                        <a:t> </a:t>
                      </a:r>
                      <a:endParaRPr lang="sv-S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sv-SE" sz="1100" kern="1200" dirty="0">
                          <a:effectLst/>
                        </a:rPr>
                        <a:t> </a:t>
                      </a:r>
                      <a:endParaRPr lang="sv-S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</a:tr>
            </a:tbl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SE" sz="5400" smtClean="0"/>
              <a:t>Arbetet fortsätter…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827088" y="5672138"/>
            <a:ext cx="3040062" cy="23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60000"/>
              </a:spcBef>
              <a:spcAft>
                <a:spcPct val="60000"/>
              </a:spcAf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sv-SE" altLang="sv-SE" sz="900">
                <a:solidFill>
                  <a:srgbClr val="777777"/>
                </a:solidFill>
              </a:rPr>
              <a:t>Eva-Lena Jirhede</a:t>
            </a:r>
            <a:endParaRPr lang="en-US" altLang="sv-SE" sz="900">
              <a:solidFill>
                <a:srgbClr val="777777"/>
              </a:solidFill>
            </a:endParaRPr>
          </a:p>
        </p:txBody>
      </p:sp>
      <p:sp>
        <p:nvSpPr>
          <p:cNvPr id="22532" name="Platshållare för datum 3"/>
          <p:cNvSpPr txBox="1">
            <a:spLocks/>
          </p:cNvSpPr>
          <p:nvPr/>
        </p:nvSpPr>
        <p:spPr bwMode="auto">
          <a:xfrm>
            <a:off x="4427538" y="5683250"/>
            <a:ext cx="2133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60000"/>
              </a:spcBef>
              <a:spcAft>
                <a:spcPct val="60000"/>
              </a:spcAf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sv-SE" altLang="sv-SE" sz="900">
                <a:solidFill>
                  <a:srgbClr val="777777"/>
                </a:solidFill>
              </a:rPr>
              <a:t>2014-04-06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latshållare för datum 3"/>
          <p:cNvSpPr>
            <a:spLocks noGrp="1"/>
          </p:cNvSpPr>
          <p:nvPr>
            <p:ph type="dt" sz="quarter" idx="4294967295"/>
          </p:nvPr>
        </p:nvSpPr>
        <p:spPr bwMode="auto">
          <a:xfrm>
            <a:off x="4427538" y="5683250"/>
            <a:ext cx="2133600" cy="28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60000"/>
              </a:spcBef>
              <a:spcAft>
                <a:spcPct val="60000"/>
              </a:spcAf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sv-SE" altLang="sv-SE" sz="900">
                <a:solidFill>
                  <a:srgbClr val="777777"/>
                </a:solidFill>
              </a:rPr>
              <a:t>2014-04-06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SE" smtClean="0"/>
              <a:t>Deltagare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844824"/>
            <a:ext cx="7633344" cy="3600400"/>
          </a:xfrm>
        </p:spPr>
        <p:txBody>
          <a:bodyPr/>
          <a:lstStyle/>
          <a:p>
            <a:pPr>
              <a:defRPr/>
            </a:pPr>
            <a:r>
              <a:rPr lang="sv-SE" dirty="0" smtClean="0"/>
              <a:t>Anna-Lena Ståhl - Miljösamordnare</a:t>
            </a:r>
          </a:p>
          <a:p>
            <a:pPr>
              <a:defRPr/>
            </a:pPr>
            <a:r>
              <a:rPr lang="sv-SE" dirty="0" smtClean="0"/>
              <a:t>Åsa Tingström – Kordinator</a:t>
            </a:r>
          </a:p>
          <a:p>
            <a:pPr>
              <a:defRPr/>
            </a:pPr>
            <a:r>
              <a:rPr lang="sv-SE" dirty="0" smtClean="0"/>
              <a:t>Inger Hedberg - Ekonom</a:t>
            </a:r>
          </a:p>
          <a:p>
            <a:pPr>
              <a:defRPr/>
            </a:pPr>
            <a:r>
              <a:rPr lang="sv-SE" dirty="0" smtClean="0"/>
              <a:t>Johanna </a:t>
            </a:r>
            <a:r>
              <a:rPr lang="sv-SE" dirty="0" smtClean="0"/>
              <a:t>Gabrielsson</a:t>
            </a:r>
            <a:r>
              <a:rPr lang="sv-SE" dirty="0" smtClean="0"/>
              <a:t> </a:t>
            </a:r>
            <a:r>
              <a:rPr lang="sv-SE" dirty="0" smtClean="0"/>
              <a:t>- konsult </a:t>
            </a:r>
          </a:p>
          <a:p>
            <a:pPr>
              <a:defRPr/>
            </a:pPr>
            <a:r>
              <a:rPr lang="sv-SE" dirty="0" err="1" smtClean="0"/>
              <a:t>Hv</a:t>
            </a:r>
            <a:r>
              <a:rPr lang="sv-SE" dirty="0" smtClean="0"/>
              <a:t>. Eva-Lena </a:t>
            </a:r>
            <a:r>
              <a:rPr lang="sv-SE" dirty="0" err="1" smtClean="0"/>
              <a:t>Jirhede</a:t>
            </a:r>
            <a:r>
              <a:rPr lang="sv-SE" dirty="0" smtClean="0"/>
              <a:t> - Driftledare</a:t>
            </a:r>
          </a:p>
          <a:p>
            <a:pPr>
              <a:defRPr/>
            </a:pPr>
            <a:r>
              <a:rPr lang="sv-SE" dirty="0" err="1" smtClean="0"/>
              <a:t>Hv</a:t>
            </a:r>
            <a:r>
              <a:rPr lang="sv-SE" dirty="0" smtClean="0"/>
              <a:t>. Elin Enqvist - Driftledare</a:t>
            </a:r>
          </a:p>
          <a:p>
            <a:pPr>
              <a:defRPr/>
            </a:pPr>
            <a:r>
              <a:rPr lang="sv-SE" dirty="0" err="1" smtClean="0"/>
              <a:t>Hv</a:t>
            </a:r>
            <a:r>
              <a:rPr lang="sv-SE" dirty="0" smtClean="0"/>
              <a:t>. Anna </a:t>
            </a:r>
            <a:r>
              <a:rPr lang="sv-SE" dirty="0" err="1" smtClean="0"/>
              <a:t>Käll</a:t>
            </a:r>
            <a:r>
              <a:rPr lang="sv-SE" dirty="0" smtClean="0"/>
              <a:t> – Planerare</a:t>
            </a:r>
          </a:p>
          <a:p>
            <a:pPr marL="0" indent="0" eaLnBrk="1" hangingPunct="1">
              <a:defRPr/>
            </a:pPr>
            <a:endParaRPr lang="sv-SE" altLang="sv-SE" dirty="0" smtClean="0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827088" y="5672138"/>
            <a:ext cx="3040062" cy="23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60000"/>
              </a:spcBef>
              <a:spcAft>
                <a:spcPct val="60000"/>
              </a:spcAf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sv-SE" altLang="sv-SE" sz="900">
                <a:solidFill>
                  <a:srgbClr val="777777"/>
                </a:solidFill>
              </a:rPr>
              <a:t>Eva-Lena Jirhede</a:t>
            </a:r>
            <a:endParaRPr lang="en-US" altLang="sv-SE" sz="900">
              <a:solidFill>
                <a:srgbClr val="777777"/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latshållare för datum 3"/>
          <p:cNvSpPr>
            <a:spLocks noGrp="1"/>
          </p:cNvSpPr>
          <p:nvPr>
            <p:ph type="dt" sz="quarter" idx="4294967295"/>
          </p:nvPr>
        </p:nvSpPr>
        <p:spPr bwMode="auto">
          <a:xfrm>
            <a:off x="4473575" y="5665788"/>
            <a:ext cx="2133600" cy="28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60000"/>
              </a:spcBef>
              <a:spcAft>
                <a:spcPct val="60000"/>
              </a:spcAf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sv-SE" altLang="sv-SE" sz="900">
                <a:solidFill>
                  <a:srgbClr val="777777"/>
                </a:solidFill>
              </a:rPr>
              <a:t>Datum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SE" smtClean="0"/>
              <a:t>Bakgrund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2008 införde vi planeringsverktyget TES i den kommunala hemvården i Uppsala. </a:t>
            </a:r>
          </a:p>
          <a:p>
            <a:pPr>
              <a:defRPr/>
            </a:pPr>
            <a:r>
              <a:rPr lang="sv-SE" dirty="0" smtClean="0"/>
              <a:t>Vi gick även in i LOV (Lagen om valfrihetssystem) 2008 vilket medförde en stor förändring och en helvändning med ”kund i fokus” tänk – konkurrens! </a:t>
            </a:r>
          </a:p>
          <a:p>
            <a:pPr>
              <a:defRPr/>
            </a:pPr>
            <a:r>
              <a:rPr lang="sv-SE" dirty="0" smtClean="0"/>
              <a:t>Ersättningsformen utförd registerad tid istället för tid efter biståndsbeslut resulterade i strävan att nå maximal effektivitet med så lite restid som möjligt och så mycket tid innanför dörr som möjligt.</a:t>
            </a:r>
          </a:p>
          <a:p>
            <a:pPr marL="64008" indent="0">
              <a:defRPr/>
            </a:pPr>
            <a:r>
              <a:rPr lang="sv-SE" dirty="0" smtClean="0"/>
              <a:t>Resultatet av ovanstående har tvingat oss in i en positiv era där kunden alltid är vårt fokus. Vi mäter både personaleffektivitet men även utförd beviljad tid i % hos varje enskild kund regelbundet och planeringen måste därför vara optimal. </a:t>
            </a:r>
          </a:p>
          <a:p>
            <a:pPr>
              <a:defRPr/>
            </a:pPr>
            <a:endParaRPr lang="sv-SE" dirty="0" smtClean="0"/>
          </a:p>
          <a:p>
            <a:pPr marL="0" indent="0" eaLnBrk="1" hangingPunct="1">
              <a:defRPr/>
            </a:pPr>
            <a:endParaRPr lang="sv-SE" altLang="sv-SE" dirty="0" smtClean="0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827088" y="5672138"/>
            <a:ext cx="3040062" cy="23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60000"/>
              </a:spcBef>
              <a:spcAft>
                <a:spcPct val="60000"/>
              </a:spcAf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sv-SE" altLang="sv-SE" sz="900">
                <a:solidFill>
                  <a:srgbClr val="777777"/>
                </a:solidFill>
              </a:rPr>
              <a:t>Eva-Lena Jirhede</a:t>
            </a:r>
            <a:endParaRPr lang="en-US" altLang="sv-SE" sz="900">
              <a:solidFill>
                <a:srgbClr val="777777"/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SE" dirty="0" smtClean="0"/>
              <a:t>Hemtjänstens övergripande mål med projektet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’</a:t>
            </a:r>
          </a:p>
          <a:p>
            <a:pPr>
              <a:defRPr/>
            </a:pPr>
            <a:r>
              <a:rPr lang="sv-SE" dirty="0" smtClean="0"/>
              <a:t>Minska kostnaderna för transporter</a:t>
            </a:r>
          </a:p>
          <a:p>
            <a:pPr>
              <a:defRPr/>
            </a:pPr>
            <a:endParaRPr lang="sv-SE" dirty="0" smtClean="0"/>
          </a:p>
          <a:p>
            <a:pPr>
              <a:defRPr/>
            </a:pPr>
            <a:r>
              <a:rPr lang="sv-SE" dirty="0" smtClean="0"/>
              <a:t>Öka tiden hos kunderna</a:t>
            </a:r>
          </a:p>
          <a:p>
            <a:pPr>
              <a:defRPr/>
            </a:pPr>
            <a:endParaRPr lang="sv-SE" dirty="0" smtClean="0"/>
          </a:p>
          <a:p>
            <a:pPr>
              <a:defRPr/>
            </a:pPr>
            <a:r>
              <a:rPr lang="sv-SE" dirty="0" smtClean="0"/>
              <a:t>Minska antalet körda mil</a:t>
            </a:r>
          </a:p>
          <a:p>
            <a:pPr marL="0" indent="0" eaLnBrk="1" hangingPunct="1">
              <a:defRPr/>
            </a:pPr>
            <a:endParaRPr lang="sv-SE" altLang="sv-SE" dirty="0" smtClean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27088" y="5672138"/>
            <a:ext cx="3040062" cy="23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60000"/>
              </a:spcBef>
              <a:spcAft>
                <a:spcPct val="60000"/>
              </a:spcAf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sv-SE" altLang="sv-SE" sz="900">
                <a:solidFill>
                  <a:srgbClr val="777777"/>
                </a:solidFill>
              </a:rPr>
              <a:t>Eva-Lena Jirhede</a:t>
            </a:r>
            <a:endParaRPr lang="en-US" altLang="sv-SE" sz="900">
              <a:solidFill>
                <a:srgbClr val="777777"/>
              </a:solidFill>
            </a:endParaRPr>
          </a:p>
        </p:txBody>
      </p:sp>
      <p:sp>
        <p:nvSpPr>
          <p:cNvPr id="7173" name="Platshållare för datum 3"/>
          <p:cNvSpPr>
            <a:spLocks noGrp="1"/>
          </p:cNvSpPr>
          <p:nvPr>
            <p:ph type="dt" sz="quarter" idx="4294967295"/>
          </p:nvPr>
        </p:nvSpPr>
        <p:spPr bwMode="auto">
          <a:xfrm>
            <a:off x="4473575" y="5665788"/>
            <a:ext cx="2133600" cy="28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60000"/>
              </a:spcBef>
              <a:spcAft>
                <a:spcPct val="60000"/>
              </a:spcAf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sv-SE" altLang="sv-SE" sz="900">
                <a:solidFill>
                  <a:srgbClr val="777777"/>
                </a:solidFill>
              </a:rPr>
              <a:t>2014-04-06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SE" smtClean="0"/>
              <a:t>Hur har vi gått till väga?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Konsult </a:t>
            </a:r>
          </a:p>
          <a:p>
            <a:pPr>
              <a:defRPr/>
            </a:pPr>
            <a:r>
              <a:rPr lang="sv-SE" dirty="0" smtClean="0"/>
              <a:t>Projektmöten</a:t>
            </a:r>
          </a:p>
          <a:p>
            <a:pPr>
              <a:defRPr/>
            </a:pPr>
            <a:r>
              <a:rPr lang="sv-SE" dirty="0" smtClean="0"/>
              <a:t>Analyser</a:t>
            </a:r>
          </a:p>
          <a:p>
            <a:pPr>
              <a:defRPr/>
            </a:pPr>
            <a:r>
              <a:rPr lang="sv-SE" dirty="0" smtClean="0"/>
              <a:t>Förslag</a:t>
            </a:r>
          </a:p>
          <a:p>
            <a:pPr>
              <a:defRPr/>
            </a:pPr>
            <a:r>
              <a:rPr lang="sv-SE" dirty="0" smtClean="0"/>
              <a:t>Åtgärder</a:t>
            </a:r>
          </a:p>
          <a:p>
            <a:pPr>
              <a:defRPr/>
            </a:pPr>
            <a:endParaRPr lang="sv-SE" dirty="0" smtClean="0"/>
          </a:p>
          <a:p>
            <a:pPr>
              <a:defRPr/>
            </a:pPr>
            <a:endParaRPr lang="sv-SE" dirty="0" smtClean="0"/>
          </a:p>
          <a:p>
            <a:pPr marL="0" indent="0" eaLnBrk="1" hangingPunct="1">
              <a:defRPr/>
            </a:pPr>
            <a:endParaRPr lang="sv-SE" altLang="sv-SE" dirty="0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827088" y="5672138"/>
            <a:ext cx="3040062" cy="23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60000"/>
              </a:spcBef>
              <a:spcAft>
                <a:spcPct val="60000"/>
              </a:spcAf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sv-SE" altLang="sv-SE" sz="900">
                <a:solidFill>
                  <a:srgbClr val="777777"/>
                </a:solidFill>
              </a:rPr>
              <a:t>Eva-Lena Jirhede</a:t>
            </a:r>
            <a:endParaRPr lang="en-US" altLang="sv-SE" sz="900">
              <a:solidFill>
                <a:srgbClr val="777777"/>
              </a:solidFill>
            </a:endParaRPr>
          </a:p>
        </p:txBody>
      </p:sp>
      <p:sp>
        <p:nvSpPr>
          <p:cNvPr id="8197" name="Platshållare för datum 3"/>
          <p:cNvSpPr txBox="1">
            <a:spLocks/>
          </p:cNvSpPr>
          <p:nvPr/>
        </p:nvSpPr>
        <p:spPr bwMode="auto">
          <a:xfrm>
            <a:off x="4427538" y="5683250"/>
            <a:ext cx="2133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60000"/>
              </a:spcBef>
              <a:spcAft>
                <a:spcPct val="60000"/>
              </a:spcAf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sv-SE" altLang="sv-SE" sz="900">
                <a:solidFill>
                  <a:srgbClr val="777777"/>
                </a:solidFill>
              </a:rPr>
              <a:t>2014-04-06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SE" smtClean="0"/>
              <a:t>Varför transportprojektet?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sv-SE" dirty="0"/>
              <a:t>E</a:t>
            </a:r>
            <a:r>
              <a:rPr lang="sv-SE" dirty="0" smtClean="0"/>
              <a:t>ffektivisera våra transporter</a:t>
            </a:r>
          </a:p>
          <a:p>
            <a:pPr>
              <a:defRPr/>
            </a:pPr>
            <a:r>
              <a:rPr lang="sv-SE" dirty="0" smtClean="0"/>
              <a:t>Bli mer klimatsmarta</a:t>
            </a:r>
          </a:p>
          <a:p>
            <a:pPr>
              <a:defRPr/>
            </a:pPr>
            <a:r>
              <a:rPr lang="sv-SE" dirty="0" smtClean="0"/>
              <a:t>Förbättra vår effektivitet</a:t>
            </a:r>
          </a:p>
          <a:p>
            <a:pPr>
              <a:defRPr/>
            </a:pPr>
            <a:r>
              <a:rPr lang="sv-SE" dirty="0" smtClean="0"/>
              <a:t>Tänka om</a:t>
            </a:r>
          </a:p>
          <a:p>
            <a:pPr>
              <a:defRPr/>
            </a:pPr>
            <a:endParaRPr lang="sv-SE" dirty="0" smtClean="0"/>
          </a:p>
          <a:p>
            <a:pPr>
              <a:defRPr/>
            </a:pPr>
            <a:endParaRPr lang="sv-SE" dirty="0" smtClean="0"/>
          </a:p>
          <a:p>
            <a:pPr>
              <a:defRPr/>
            </a:pPr>
            <a:endParaRPr lang="sv-SE" dirty="0" smtClean="0"/>
          </a:p>
          <a:p>
            <a:pPr marL="0" indent="0" eaLnBrk="1" hangingPunct="1">
              <a:defRPr/>
            </a:pPr>
            <a:endParaRPr lang="sv-SE" altLang="sv-SE" dirty="0" smtClean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27088" y="5672138"/>
            <a:ext cx="3040062" cy="23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60000"/>
              </a:spcBef>
              <a:spcAft>
                <a:spcPct val="60000"/>
              </a:spcAf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sv-SE" altLang="sv-SE" sz="900">
                <a:solidFill>
                  <a:srgbClr val="777777"/>
                </a:solidFill>
              </a:rPr>
              <a:t>Eva-Lena Jirhede</a:t>
            </a:r>
            <a:endParaRPr lang="en-US" altLang="sv-SE" sz="900">
              <a:solidFill>
                <a:srgbClr val="777777"/>
              </a:solidFill>
            </a:endParaRPr>
          </a:p>
        </p:txBody>
      </p:sp>
      <p:sp>
        <p:nvSpPr>
          <p:cNvPr id="9221" name="Platshållare för datum 3"/>
          <p:cNvSpPr txBox="1">
            <a:spLocks/>
          </p:cNvSpPr>
          <p:nvPr/>
        </p:nvSpPr>
        <p:spPr bwMode="auto">
          <a:xfrm>
            <a:off x="4427538" y="5683250"/>
            <a:ext cx="2133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60000"/>
              </a:spcBef>
              <a:spcAft>
                <a:spcPct val="60000"/>
              </a:spcAf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sv-SE" altLang="sv-SE" sz="900">
                <a:solidFill>
                  <a:srgbClr val="777777"/>
                </a:solidFill>
              </a:rPr>
              <a:t>2014-04-06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SE" smtClean="0"/>
              <a:t>Norconsult Astando AB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4713" y="1844675"/>
            <a:ext cx="7859712" cy="3671888"/>
          </a:xfrm>
        </p:spPr>
        <p:txBody>
          <a:bodyPr/>
          <a:lstStyle/>
          <a:p>
            <a:pPr>
              <a:defRPr/>
            </a:pPr>
            <a:r>
              <a:rPr lang="sv-SE" sz="1000" dirty="0"/>
              <a:t>Johanna Gabrielsson – Konsult</a:t>
            </a:r>
          </a:p>
          <a:p>
            <a:pPr marL="0" indent="0">
              <a:defRPr/>
            </a:pPr>
            <a:r>
              <a:rPr lang="sv-SE" sz="1000" dirty="0"/>
              <a:t>Utredning gjort med fokus på effektivisering av </a:t>
            </a:r>
            <a:r>
              <a:rPr lang="sv-SE" sz="1000" dirty="0" smtClean="0"/>
              <a:t>transporter</a:t>
            </a:r>
            <a:endParaRPr lang="sv-SE" sz="1000" dirty="0"/>
          </a:p>
          <a:p>
            <a:pPr marL="0" indent="0">
              <a:defRPr/>
            </a:pPr>
            <a:r>
              <a:rPr lang="sv-SE" sz="1000" dirty="0"/>
              <a:t>Fokus</a:t>
            </a:r>
          </a:p>
          <a:p>
            <a:pPr marL="0" indent="0">
              <a:defRPr/>
            </a:pPr>
            <a:r>
              <a:rPr lang="sv-SE" sz="1000" dirty="0"/>
              <a:t>Hemvårdens nuvarande planeringssystem – </a:t>
            </a:r>
            <a:r>
              <a:rPr lang="sv-SE" sz="1000" dirty="0" smtClean="0"/>
              <a:t>d.v.s. </a:t>
            </a:r>
            <a:r>
              <a:rPr lang="sv-SE" sz="1000" dirty="0"/>
              <a:t>TES</a:t>
            </a:r>
          </a:p>
          <a:p>
            <a:pPr marL="0" indent="0">
              <a:defRPr/>
            </a:pPr>
            <a:r>
              <a:rPr lang="sv-SE" sz="1000" dirty="0"/>
              <a:t>Alternativa färdmedel</a:t>
            </a:r>
          </a:p>
          <a:p>
            <a:pPr marL="0" indent="0">
              <a:defRPr/>
            </a:pPr>
            <a:r>
              <a:rPr lang="sv-SE" sz="1000" dirty="0"/>
              <a:t>Områdesanalys</a:t>
            </a:r>
          </a:p>
          <a:p>
            <a:pPr marL="0" indent="0">
              <a:defRPr/>
            </a:pPr>
            <a:r>
              <a:rPr lang="sv-SE" sz="1000" dirty="0"/>
              <a:t>Geografiska analyser</a:t>
            </a:r>
          </a:p>
          <a:p>
            <a:pPr marL="0" indent="0">
              <a:defRPr/>
            </a:pPr>
            <a:r>
              <a:rPr lang="sv-SE" sz="1000" dirty="0"/>
              <a:t>Effektivare fordonshanetring</a:t>
            </a:r>
          </a:p>
          <a:p>
            <a:pPr marL="0" indent="0">
              <a:defRPr/>
            </a:pPr>
            <a:endParaRPr lang="sv-SE" sz="1000" dirty="0"/>
          </a:p>
          <a:p>
            <a:pPr marL="0" indent="0">
              <a:defRPr/>
            </a:pPr>
            <a:r>
              <a:rPr lang="sv-SE" sz="1000" dirty="0"/>
              <a:t>Genom detta sedan presenterat åtgärdsfärslag. Gjordes i september 2013.</a:t>
            </a:r>
          </a:p>
          <a:p>
            <a:pPr marL="0" indent="0">
              <a:defRPr/>
            </a:pPr>
            <a:r>
              <a:rPr lang="sv-SE" sz="1000" dirty="0"/>
              <a:t>Rapporten presenterades för alla hemvårdens verksamhetschefer inom V&amp;B på </a:t>
            </a:r>
            <a:r>
              <a:rPr lang="sv-SE" sz="1000" dirty="0" smtClean="0"/>
              <a:t>affärsområdesledningsmöte hösten 2013.</a:t>
            </a:r>
            <a:endParaRPr lang="sv-SE" sz="1000" dirty="0"/>
          </a:p>
          <a:p>
            <a:pPr marL="0" indent="0">
              <a:defRPr/>
            </a:pPr>
            <a:endParaRPr lang="sv-SE" dirty="0"/>
          </a:p>
          <a:p>
            <a:pPr marL="0" indent="0" eaLnBrk="1" hangingPunct="1">
              <a:defRPr/>
            </a:pPr>
            <a:endParaRPr lang="sv-SE" altLang="sv-SE" dirty="0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827088" y="5672138"/>
            <a:ext cx="3040062" cy="23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60000"/>
              </a:spcBef>
              <a:spcAft>
                <a:spcPct val="60000"/>
              </a:spcAf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sv-SE" altLang="sv-SE" sz="900">
                <a:solidFill>
                  <a:srgbClr val="777777"/>
                </a:solidFill>
              </a:rPr>
              <a:t>Eva-Lena Jirhede</a:t>
            </a:r>
            <a:endParaRPr lang="en-US" altLang="sv-SE" sz="900">
              <a:solidFill>
                <a:srgbClr val="777777"/>
              </a:solidFill>
            </a:endParaRPr>
          </a:p>
        </p:txBody>
      </p:sp>
      <p:sp>
        <p:nvSpPr>
          <p:cNvPr id="10245" name="Platshållare för datum 3"/>
          <p:cNvSpPr txBox="1">
            <a:spLocks/>
          </p:cNvSpPr>
          <p:nvPr/>
        </p:nvSpPr>
        <p:spPr bwMode="auto">
          <a:xfrm>
            <a:off x="4427538" y="5683250"/>
            <a:ext cx="2133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60000"/>
              </a:spcBef>
              <a:spcAft>
                <a:spcPct val="60000"/>
              </a:spcAf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sv-SE" altLang="sv-SE" sz="900">
                <a:solidFill>
                  <a:srgbClr val="777777"/>
                </a:solidFill>
              </a:rPr>
              <a:t>2014-04-06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tshållare för datum 3"/>
          <p:cNvSpPr>
            <a:spLocks noGrp="1"/>
          </p:cNvSpPr>
          <p:nvPr>
            <p:ph type="dt" sz="quarter" idx="4294967295"/>
          </p:nvPr>
        </p:nvSpPr>
        <p:spPr bwMode="auto">
          <a:xfrm>
            <a:off x="4473575" y="5665788"/>
            <a:ext cx="2133600" cy="28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60000"/>
              </a:spcBef>
              <a:spcAft>
                <a:spcPct val="60000"/>
              </a:spcAf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sv-SE" altLang="sv-SE" sz="900">
                <a:solidFill>
                  <a:srgbClr val="777777"/>
                </a:solidFill>
              </a:rPr>
              <a:t>Datum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SE" dirty="0" smtClean="0"/>
              <a:t>Ex. på frågeställningar i Johannas rapport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916113"/>
            <a:ext cx="7859713" cy="3455987"/>
          </a:xfrm>
        </p:spPr>
        <p:txBody>
          <a:bodyPr/>
          <a:lstStyle/>
          <a:p>
            <a:pPr>
              <a:defRPr/>
            </a:pPr>
            <a:r>
              <a:rPr lang="sv-SE" dirty="0" smtClean="0"/>
              <a:t>Hur</a:t>
            </a:r>
            <a:r>
              <a:rPr lang="nb-NO" dirty="0" smtClean="0"/>
              <a:t> kan vi </a:t>
            </a:r>
            <a:r>
              <a:rPr lang="sv-SE" dirty="0" smtClean="0"/>
              <a:t>effektivisera</a:t>
            </a:r>
            <a:r>
              <a:rPr lang="nb-NO" dirty="0" smtClean="0"/>
              <a:t> våra transporter/rutter </a:t>
            </a:r>
            <a:r>
              <a:rPr lang="sv-SE" dirty="0" smtClean="0"/>
              <a:t>utifrån</a:t>
            </a:r>
            <a:r>
              <a:rPr lang="nb-NO" dirty="0" smtClean="0"/>
              <a:t> det planeringssystem vi har?</a:t>
            </a:r>
            <a:endParaRPr lang="sv-SE" dirty="0" smtClean="0"/>
          </a:p>
          <a:p>
            <a:pPr>
              <a:defRPr/>
            </a:pPr>
            <a:r>
              <a:rPr lang="sv-SE" dirty="0" smtClean="0"/>
              <a:t>Kan vi flytta över en del av resandet till alternativa transporter? Vilken typ av alternativa transporter kan användas?</a:t>
            </a:r>
          </a:p>
          <a:p>
            <a:pPr>
              <a:defRPr/>
            </a:pPr>
            <a:r>
              <a:rPr lang="sv-SE" dirty="0" smtClean="0"/>
              <a:t>Hur kan vi bäst organisera oss för att minska transporterna? Hur kan vi bäst dela upp de geografiska områdena?</a:t>
            </a:r>
          </a:p>
          <a:p>
            <a:pPr>
              <a:defRPr/>
            </a:pPr>
            <a:r>
              <a:rPr lang="sv-SE" dirty="0" smtClean="0"/>
              <a:t>Hur får vi en jämnare användning av våra bilar för att slippa onödiga utgifter för leasingavtalen?</a:t>
            </a:r>
          </a:p>
          <a:p>
            <a:pPr>
              <a:defRPr/>
            </a:pPr>
            <a:r>
              <a:rPr lang="sv-SE" dirty="0" smtClean="0"/>
              <a:t>Hur kan vi kombinera effektivaste rutt med brukarnas önskemål om tider och kontinuitet i personalen</a:t>
            </a:r>
            <a:r>
              <a:rPr lang="nb-NO" dirty="0" smtClean="0"/>
              <a:t>?</a:t>
            </a:r>
          </a:p>
          <a:p>
            <a:pPr>
              <a:defRPr/>
            </a:pPr>
            <a:endParaRPr lang="sv-SE" dirty="0" smtClean="0"/>
          </a:p>
          <a:p>
            <a:pPr>
              <a:defRPr/>
            </a:pPr>
            <a:endParaRPr lang="sv-SE" dirty="0" smtClean="0"/>
          </a:p>
          <a:p>
            <a:pPr marL="0" indent="0">
              <a:defRPr/>
            </a:pPr>
            <a:endParaRPr lang="sv-SE" sz="1800" dirty="0" smtClean="0"/>
          </a:p>
          <a:p>
            <a:pPr marL="0" indent="0" eaLnBrk="1" hangingPunct="1">
              <a:defRPr/>
            </a:pPr>
            <a:endParaRPr lang="sv-SE" altLang="sv-SE" dirty="0" smtClean="0"/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827088" y="5672138"/>
            <a:ext cx="3040062" cy="23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60000"/>
              </a:spcBef>
              <a:spcAft>
                <a:spcPct val="60000"/>
              </a:spcAf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sv-SE" altLang="sv-SE" sz="900">
                <a:solidFill>
                  <a:srgbClr val="777777"/>
                </a:solidFill>
              </a:rPr>
              <a:t>Eva-Lena Jirhede</a:t>
            </a:r>
            <a:endParaRPr lang="en-US" altLang="sv-SE" sz="900">
              <a:solidFill>
                <a:srgbClr val="777777"/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SE" smtClean="0"/>
              <a:t>Metod - konsultrapport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sv-SE" dirty="0" smtClean="0"/>
          </a:p>
          <a:p>
            <a:pPr>
              <a:defRPr/>
            </a:pPr>
            <a:r>
              <a:rPr lang="sv-SE" dirty="0" smtClean="0"/>
              <a:t>Intervjuer av personal i hemvården</a:t>
            </a:r>
          </a:p>
          <a:p>
            <a:pPr>
              <a:defRPr/>
            </a:pPr>
            <a:r>
              <a:rPr lang="sv-SE" dirty="0" smtClean="0"/>
              <a:t>Kontakt med leverantören av TES men även med andra leverantörer</a:t>
            </a:r>
          </a:p>
          <a:p>
            <a:pPr>
              <a:defRPr/>
            </a:pPr>
            <a:r>
              <a:rPr lang="sv-SE" dirty="0" smtClean="0"/>
              <a:t>Information från Uppsala Kommun</a:t>
            </a:r>
          </a:p>
          <a:p>
            <a:pPr>
              <a:defRPr/>
            </a:pPr>
            <a:r>
              <a:rPr lang="sv-SE" dirty="0" smtClean="0"/>
              <a:t>Information från Transportverket</a:t>
            </a:r>
          </a:p>
          <a:p>
            <a:pPr>
              <a:defRPr/>
            </a:pPr>
            <a:r>
              <a:rPr lang="sv-SE" dirty="0" smtClean="0"/>
              <a:t>Analyser i planeringsverktygets begränsningar men även i ev. potential.</a:t>
            </a:r>
          </a:p>
          <a:p>
            <a:pPr marL="0" indent="0" eaLnBrk="1" hangingPunct="1">
              <a:defRPr/>
            </a:pPr>
            <a:endParaRPr lang="sv-SE" altLang="sv-SE" dirty="0" smtClean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827088" y="5672138"/>
            <a:ext cx="3040062" cy="23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60000"/>
              </a:spcBef>
              <a:spcAft>
                <a:spcPct val="60000"/>
              </a:spcAf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sv-SE" altLang="sv-SE" sz="900">
                <a:solidFill>
                  <a:srgbClr val="777777"/>
                </a:solidFill>
              </a:rPr>
              <a:t>Eva-Lena Jirhede</a:t>
            </a:r>
            <a:endParaRPr lang="en-US" altLang="sv-SE" sz="900">
              <a:solidFill>
                <a:srgbClr val="777777"/>
              </a:solidFill>
            </a:endParaRPr>
          </a:p>
        </p:txBody>
      </p:sp>
      <p:sp>
        <p:nvSpPr>
          <p:cNvPr id="17413" name="Platshållare för datum 3"/>
          <p:cNvSpPr txBox="1">
            <a:spLocks/>
          </p:cNvSpPr>
          <p:nvPr/>
        </p:nvSpPr>
        <p:spPr bwMode="auto">
          <a:xfrm>
            <a:off x="4427538" y="5683250"/>
            <a:ext cx="2133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60000"/>
              </a:spcBef>
              <a:spcAft>
                <a:spcPct val="60000"/>
              </a:spcAf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sv-SE" altLang="sv-SE" sz="900">
                <a:solidFill>
                  <a:srgbClr val="777777"/>
                </a:solidFill>
              </a:rPr>
              <a:t>2014-04-06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B transport">
  <a:themeElements>
    <a:clrScheme name="vard_bildning_mal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VoB_p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d_bildning_mal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d_bildning_mal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d_bildning_mal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d_bildning_mal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d_bildning_mal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d_bildning_mal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d_bildning_mal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d_bildning_mal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d_bildning_mal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d_bildning_mal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d_bildning_mal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d_bildning_mal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VoB transport</Template>
  <TotalTime>135</TotalTime>
  <Words>699</Words>
  <Application>Microsoft Office PowerPoint</Application>
  <PresentationFormat>Bildspel på skärmen (4:3)</PresentationFormat>
  <Paragraphs>149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17" baseType="lpstr">
      <vt:lpstr>VoB transport</vt:lpstr>
      <vt:lpstr>PowerPoint-presentation</vt:lpstr>
      <vt:lpstr>Deltagare</vt:lpstr>
      <vt:lpstr>Bakgrund</vt:lpstr>
      <vt:lpstr>Hemtjänstens övergripande mål med projektet</vt:lpstr>
      <vt:lpstr>Hur har vi gått till väga?</vt:lpstr>
      <vt:lpstr>Varför transportprojektet?</vt:lpstr>
      <vt:lpstr>Norconsult Astando AB</vt:lpstr>
      <vt:lpstr>Ex. på frågeställningar i Johannas rapport</vt:lpstr>
      <vt:lpstr>Metod - konsultrapport</vt:lpstr>
      <vt:lpstr>Varför ruttoptimering? </vt:lpstr>
      <vt:lpstr>Geografisk placering och områdesindelning Exempel på analys gjord av konsult - GiS-Geografiska informationssystem</vt:lpstr>
      <vt:lpstr>Geografisk placering Exempel på analys gjord av konsult</vt:lpstr>
      <vt:lpstr>Ex. på åtgärdsförslag</vt:lpstr>
      <vt:lpstr>Ex. på påbörjade åtgärder</vt:lpstr>
      <vt:lpstr>Hemvården</vt:lpstr>
      <vt:lpstr>Arbetet fortsätter…</vt:lpstr>
    </vt:vector>
  </TitlesOfParts>
  <Company>Uppsala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Jirhede Eva-Lena</dc:creator>
  <cp:lastModifiedBy>Jirhede Eva-Lena</cp:lastModifiedBy>
  <cp:revision>10</cp:revision>
  <dcterms:created xsi:type="dcterms:W3CDTF">2014-04-07T05:50:02Z</dcterms:created>
  <dcterms:modified xsi:type="dcterms:W3CDTF">2014-04-08T07:17:09Z</dcterms:modified>
</cp:coreProperties>
</file>